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32"/>
  </p:notesMasterIdLst>
  <p:sldIdLst>
    <p:sldId id="302" r:id="rId3"/>
    <p:sldId id="287" r:id="rId4"/>
    <p:sldId id="257" r:id="rId5"/>
    <p:sldId id="281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83" r:id="rId22"/>
    <p:sldId id="284" r:id="rId23"/>
    <p:sldId id="282" r:id="rId24"/>
    <p:sldId id="275" r:id="rId25"/>
    <p:sldId id="285" r:id="rId26"/>
    <p:sldId id="277" r:id="rId27"/>
    <p:sldId id="278" r:id="rId28"/>
    <p:sldId id="279" r:id="rId29"/>
    <p:sldId id="286" r:id="rId30"/>
    <p:sldId id="280" r:id="rId31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rina Heer" initials="IH" lastIdx="1" clrIdx="0">
    <p:extLst>
      <p:ext uri="{19B8F6BF-5375-455C-9EA6-DF929625EA0E}">
        <p15:presenceInfo xmlns:p15="http://schemas.microsoft.com/office/powerpoint/2012/main" userId="Irina Heer" providerId="None"/>
      </p:ext>
    </p:extLst>
  </p:cmAuthor>
  <p:cmAuthor id="2" name="Ken Kozakis" initials="KK" lastIdx="2" clrIdx="1">
    <p:extLst>
      <p:ext uri="{19B8F6BF-5375-455C-9EA6-DF929625EA0E}">
        <p15:presenceInfo xmlns:p15="http://schemas.microsoft.com/office/powerpoint/2012/main" userId="S-1-5-21-4015675393-1039777500-3460060182-1245" providerId="AD"/>
      </p:ext>
    </p:extLst>
  </p:cmAuthor>
  <p:cmAuthor id="3" name="Ken Kozakis" initials="KK [2]" lastIdx="1" clrIdx="2">
    <p:extLst>
      <p:ext uri="{19B8F6BF-5375-455C-9EA6-DF929625EA0E}">
        <p15:presenceInfo xmlns:p15="http://schemas.microsoft.com/office/powerpoint/2012/main" userId="S::kkozakis@ccilearning.com::076d5e60-1ecb-483b-9802-e59dfded6c2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7346"/>
    <a:srgbClr val="217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32" autoAdjust="0"/>
    <p:restoredTop sz="85586" autoAdjust="0"/>
  </p:normalViewPr>
  <p:slideViewPr>
    <p:cSldViewPr snapToGrid="0">
      <p:cViewPr varScale="1">
        <p:scale>
          <a:sx n="110" d="100"/>
          <a:sy n="110" d="100"/>
        </p:scale>
        <p:origin x="4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3552" y="-6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3DF0C-B8C6-461F-B224-37794DEA25DE}" type="datetimeFigureOut">
              <a:rPr lang="en-US" smtClean="0"/>
              <a:t>8/30/2019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1B858-7DA4-455F-A391-2E7A6E295E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9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22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pPr>
              <a:lnSpc>
                <a:spcPct val="90000"/>
              </a:lnSpc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5050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9544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07210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6698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2222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36770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5337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2199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8628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54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8226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6357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8463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5093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943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5946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5424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222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3455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434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731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491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066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104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194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828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016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08651" y="1656001"/>
            <a:ext cx="5384800" cy="45259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656001"/>
            <a:ext cx="5384800" cy="4525963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09600" y="720001"/>
            <a:ext cx="10760149" cy="683999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3200" b="1">
                <a:solidFill>
                  <a:srgbClr val="21734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668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810C83-0A7A-42E5-9F54-AF4181FCA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6F13D8-9FEA-48FD-BD8F-DDD72940B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BE9FAB-D811-4208-B767-CB3AD80DA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6BC7C1-55A8-46A7-8792-A47B59109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389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CB133B-ABCD-4D94-BE20-75DAB9679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579B2E-142E-495A-B0FF-994D1F913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79859A-FE6A-40BC-9099-0FFD08B42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991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F86DA-6031-4DB4-AF2B-CEF0BE1CC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B5ABC-28B6-4A54-88DC-AA7013E8CC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BBC670-7E43-4110-A4C6-1F3A028855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2F461A-1D02-4747-AF3B-A7BDD8086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9DD1BB-B386-4DB7-9392-3C286E69F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EF17A-7F2B-4FD9-B7F5-495674EE1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64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CF0B0-8342-415D-AF2B-143C0A5B6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F91D61-E677-4166-8F66-7E49CA95B1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6939AA-F696-437E-AE30-DDEC7C143F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349B2A-A7FF-450F-8CF5-57D7D889F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FEAA23-89A2-4DC9-968D-55B63A135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B5DC02-BFA7-4EA2-96D0-BAB51ED91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759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A63F31-5BFD-4B55-B3D2-957E66DF9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2C295-8E0E-4B87-9E02-807718C5AB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7A966-E247-4362-AFAD-98D24DE62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31C03-9323-4293-A1D0-8E812DF45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F1EBB-7009-417E-A920-E7375B7B7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28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776921-BAAE-4701-8FFC-03193E29BB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E3F395-F2D7-444B-B045-ED913B1486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2F4554-5088-45C9-8E6C-7DC55BBA7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EA608F-10C8-4894-AB9A-725C46D67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ABCAB-DAEF-418E-827D-8366508D5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125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21734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707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217346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690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637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17EA3-F2BC-4307-A617-0F3FC4F549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78781A-E47F-47C4-B672-145955FECD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154E23-58A6-4621-B7A5-83885E651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78C26-0221-4D4D-A30A-641EA7ECC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D04DD-FA8D-4432-927A-424221D0F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585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113FF-7EAF-4FE3-9B77-5CE8D4B8C9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2D9A9C-4426-477F-BE96-1AB940397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8BDEE-7375-49B3-8BA0-62A4086DB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E3573-FAD4-437D-8B71-A67466373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F95E5-7E64-44B6-88D9-8329828BF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337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E22A2-1700-4FEF-8760-8A88414CC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E06CB1-686F-46E6-814E-A2958DDF12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9A052-71BC-400E-B7EE-FA37151A8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7340B9-F4DC-42FC-9D8F-7AB3208F4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B6B2F-A476-47C0-82DD-6236D73E5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72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1833B-A2D1-4B4F-AF2B-887C678181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7E588B-A645-4216-8829-04C1A3614D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DDC9E5-B39E-4752-AC5E-1856F26F7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559A87-015E-4667-8E01-955C79335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33BBCE-DCF8-4385-822D-9BFEC978A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7F8989-9CFD-45DF-8D41-A952BA1B8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333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9A213-F48E-4415-BDEF-CDBFE4D0A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BD1DD-FF0C-4FF6-9836-5FACF511A6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C37362-DF8C-43E8-A236-C82C0E261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C90CD3-804D-430F-AFE9-64E8F4E1AA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4E71B0-1B5D-4E42-A979-925FF47B7F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478E89-1C36-4D83-BFDF-33B11DA65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648102-4976-4C6E-8D9C-1EF01E95E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B5BB90-9CB5-45C4-A89C-CA36C7E2D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36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779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2251938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rgbClr val="217346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marL="742950" indent="-28575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7D4B4C-210D-48D4-A5C7-A679B91AE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9EC024-7BD5-4FA5-8052-E0BB2AA441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1252EA-BD49-45E5-88BD-18E6259DD1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AB956E-E91C-4961-A4E1-88ACEEE73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D2EA65-5D55-4136-986F-3F259ABC8A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62443-2239-4D30-B91B-EC14BE484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6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7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961216" y="1559450"/>
            <a:ext cx="10269568" cy="3293209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Microsoft</a:t>
            </a:r>
            <a:r>
              <a:rPr kumimoji="0" lang="en-US" sz="6000" b="1" i="0" u="none" strike="noStrike" kern="1200" cap="none" spc="50" normalizeH="0" baseline="9000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®</a:t>
            </a:r>
            <a:b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Office 365 &amp;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FB0B5F-0293-48FF-9EC1-D4B8F3E09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62443-2239-4D30-B91B-EC14BE4841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Ribbon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10972800" cy="4525963"/>
          </a:xfrm>
        </p:spPr>
        <p:txBody>
          <a:bodyPr/>
          <a:lstStyle/>
          <a:p>
            <a:pPr marL="285750" indent="-285750"/>
            <a:endParaRPr lang="en-US" dirty="0"/>
          </a:p>
          <a:p>
            <a:pPr marL="285750" indent="-285750"/>
            <a:endParaRPr lang="en-US" dirty="0"/>
          </a:p>
          <a:p>
            <a:pPr marL="285750" indent="-285750"/>
            <a:endParaRPr lang="en-US" dirty="0"/>
          </a:p>
          <a:p>
            <a:pPr marL="285750" indent="-285750"/>
            <a:r>
              <a:rPr lang="en-US" dirty="0"/>
              <a:t>Commands are grouped on tabs</a:t>
            </a:r>
          </a:p>
          <a:p>
            <a:pPr marL="285750" indent="-285750"/>
            <a:r>
              <a:rPr lang="en-US" dirty="0"/>
              <a:t>Many ribbon buttons are toggle buttons </a:t>
            </a:r>
          </a:p>
          <a:p>
            <a:pPr marL="285750" indent="-285750"/>
            <a:r>
              <a:rPr lang="en-US" dirty="0"/>
              <a:t>Contextual ribbons appear only when needed</a:t>
            </a:r>
          </a:p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1" y="1727797"/>
            <a:ext cx="9843754" cy="1389063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71" y="4740274"/>
            <a:ext cx="9843754" cy="138906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34BC02-8290-4372-AAF3-33C22824B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179E9-422B-4FAE-9913-6D859128D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1863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Ribbon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Click the </a:t>
            </a:r>
            <a:r>
              <a:rPr lang="en-US" b="1" dirty="0"/>
              <a:t>More</a:t>
            </a:r>
            <a:r>
              <a:rPr lang="en-US" dirty="0"/>
              <a:t> button to display a full gallery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555" y="2238057"/>
            <a:ext cx="1276419" cy="50514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287"/>
          <a:stretch/>
        </p:blipFill>
        <p:spPr bwMode="auto">
          <a:xfrm>
            <a:off x="2717203" y="2743201"/>
            <a:ext cx="2609364" cy="31295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870345-5D2C-4D04-9C46-CA17001C3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3DBEC6-0EE1-43F8-BF60-17D3B13BA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376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Ribbon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03184"/>
            <a:ext cx="10972800" cy="4525963"/>
          </a:xfrm>
        </p:spPr>
        <p:txBody>
          <a:bodyPr/>
          <a:lstStyle/>
          <a:p>
            <a:r>
              <a:rPr lang="en-US" dirty="0"/>
              <a:t>Click the dialog box launcher     at the lower right of a group to </a:t>
            </a:r>
            <a:br>
              <a:rPr lang="en-US" dirty="0"/>
            </a:br>
            <a:r>
              <a:rPr lang="en-US" dirty="0"/>
              <a:t>open a dialog box or task pane</a:t>
            </a:r>
          </a:p>
          <a:p>
            <a:endParaRPr lang="en-US" dirty="0"/>
          </a:p>
        </p:txBody>
      </p:sp>
      <p:pic>
        <p:nvPicPr>
          <p:cNvPr id="9" name="Content Placeholder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66" y="2674939"/>
            <a:ext cx="3663834" cy="3220572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674939"/>
            <a:ext cx="2038837" cy="3103562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248" y="1843508"/>
            <a:ext cx="237172" cy="22109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3A2CC8-1D7E-485B-8597-D82296000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FDD8C7-1B96-47F8-BB10-8A08894CE9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078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Screen Symbols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727797"/>
            <a:ext cx="10996246" cy="4525963"/>
          </a:xfrm>
        </p:spPr>
        <p:txBody>
          <a:bodyPr/>
          <a:lstStyle/>
          <a:p>
            <a:r>
              <a:rPr lang="en-US" b="1" dirty="0"/>
              <a:t>                      Circular References</a:t>
            </a:r>
            <a:endParaRPr lang="en-US" dirty="0"/>
          </a:p>
          <a:p>
            <a:pPr lvl="1"/>
            <a:r>
              <a:rPr lang="en-US" dirty="0"/>
              <a:t>This indicator appears in the status bar when Excel finds a problem due to one cell referencing another cell that refers back to the first cell.</a:t>
            </a:r>
          </a:p>
          <a:p>
            <a:r>
              <a:rPr lang="en-US" b="1" dirty="0"/>
              <a:t>     Auto Fill options</a:t>
            </a:r>
            <a:endParaRPr lang="en-US" dirty="0"/>
          </a:p>
          <a:p>
            <a:pPr lvl="1"/>
            <a:r>
              <a:rPr lang="en-US" dirty="0"/>
              <a:t>This button appears when you use the AutoFill feature to copy data or formulas into adjacent cells. Point and then click to view the drop-down menu.</a:t>
            </a:r>
          </a:p>
          <a:p>
            <a:r>
              <a:rPr lang="en-US" b="1" dirty="0"/>
              <a:t>      </a:t>
            </a:r>
            <a:r>
              <a:rPr lang="en-US" sz="2000" b="1" dirty="0"/>
              <a:t>      </a:t>
            </a:r>
            <a:r>
              <a:rPr lang="en-US" b="1" dirty="0"/>
              <a:t>Paste Options</a:t>
            </a:r>
            <a:endParaRPr lang="en-US" dirty="0"/>
          </a:p>
          <a:p>
            <a:pPr lvl="1"/>
            <a:r>
              <a:rPr lang="en-US" dirty="0"/>
              <a:t>This button appears when you paste an item; it provides a drop-down menu of options for pasting content.</a:t>
            </a: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54" y="1858985"/>
            <a:ext cx="1633196" cy="24547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53" y="3184661"/>
            <a:ext cx="221151" cy="22115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053" y="4486011"/>
            <a:ext cx="703260" cy="265381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E61330-0391-4A43-BB6D-87A6533B2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AFFF44-0342-4663-B7CB-ECCF079C4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231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351168" cy="4351338"/>
          </a:xfrm>
        </p:spPr>
        <p:txBody>
          <a:bodyPr>
            <a:normAutofit/>
          </a:bodyPr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Numeric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Consists of number, date, and time values</a:t>
            </a:r>
          </a:p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Text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Includes alphabetic and numeric characters, and most printable symbols</a:t>
            </a:r>
          </a:p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Formulas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Composed of values, cell references, arithmetic operators, and special functions for calculating/displaying results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20001"/>
            <a:ext cx="10760149" cy="759175"/>
          </a:xfrm>
        </p:spPr>
        <p:txBody>
          <a:bodyPr>
            <a:noAutofit/>
          </a:bodyPr>
          <a:lstStyle/>
          <a:p>
            <a:r>
              <a:rPr lang="en-US" sz="4000" dirty="0">
                <a:latin typeface="Segoe UI" panose="020B0502040204020203" pitchFamily="34" charset="0"/>
                <a:cs typeface="Segoe UI" panose="020B0502040204020203" pitchFamily="34" charset="0"/>
              </a:rPr>
              <a:t>Types of Data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DDCCE8-FC74-4E9A-AEA8-FE2C550CF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2DABCD-BDD0-40B6-9277-D1B865BB9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002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Entering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enter and edit data directly in the:</a:t>
            </a:r>
          </a:p>
          <a:p>
            <a:pPr lvl="1"/>
            <a:r>
              <a:rPr lang="en-US" dirty="0"/>
              <a:t>Active cell</a:t>
            </a:r>
          </a:p>
          <a:p>
            <a:pPr lvl="1"/>
            <a:r>
              <a:rPr lang="en-US" dirty="0"/>
              <a:t>Formula bar</a:t>
            </a:r>
          </a:p>
          <a:p>
            <a:r>
              <a:rPr lang="en-US" dirty="0"/>
              <a:t>Move the mouse to the desired cell, click it, and then type an entry</a:t>
            </a:r>
          </a:p>
          <a:p>
            <a:r>
              <a:rPr lang="en-US" dirty="0"/>
              <a:t>Use the BACKSPACE key to erase typographical mistakes</a:t>
            </a:r>
          </a:p>
          <a:p>
            <a:r>
              <a:rPr lang="en-US" dirty="0"/>
              <a:t>Moving from cell to cell</a:t>
            </a:r>
          </a:p>
          <a:p>
            <a:pPr lvl="1"/>
            <a:r>
              <a:rPr lang="en-US" dirty="0"/>
              <a:t>Press ENTER to move the cell pointer down one cell</a:t>
            </a:r>
          </a:p>
          <a:p>
            <a:pPr lvl="1"/>
            <a:r>
              <a:rPr lang="en-US" dirty="0"/>
              <a:t>Click in any cell</a:t>
            </a:r>
          </a:p>
          <a:p>
            <a:pPr lvl="1"/>
            <a:r>
              <a:rPr lang="en-US" dirty="0"/>
              <a:t>Press any arrow key to move one cell in that direction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C0DC58-3437-4048-99AE-740D64170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F3C0C0-E566-4004-8632-C2BDD8D54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19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Entering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478486" cy="4351338"/>
          </a:xfrm>
        </p:spPr>
        <p:txBody>
          <a:bodyPr/>
          <a:lstStyle/>
          <a:p>
            <a:r>
              <a:rPr lang="en-US" dirty="0"/>
              <a:t>Default alignment is right</a:t>
            </a:r>
          </a:p>
          <a:p>
            <a:r>
              <a:rPr lang="en-US" dirty="0"/>
              <a:t>No automatic commas</a:t>
            </a:r>
          </a:p>
          <a:p>
            <a:r>
              <a:rPr lang="en-US" dirty="0"/>
              <a:t>Extra zeroes at far left/right not displayed</a:t>
            </a:r>
          </a:p>
          <a:p>
            <a:r>
              <a:rPr lang="en-US" dirty="0"/>
              <a:t>Values containing a mixture of alphabetic and numeric digits are treated as text</a:t>
            </a:r>
          </a:p>
          <a:p>
            <a:r>
              <a:rPr lang="en-US" dirty="0"/>
              <a:t>Numbers can be formatted in a variety of ways</a:t>
            </a:r>
          </a:p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963" y="2011675"/>
            <a:ext cx="2644086" cy="2616591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2B7474-4F67-4A7F-B2F7-CFF6135CC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CCAFEB-DEDD-495A-B9C3-9F689359C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136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Entering Dates and Times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806440" cy="4351338"/>
          </a:xfrm>
        </p:spPr>
        <p:txBody>
          <a:bodyPr>
            <a:normAutofit/>
          </a:bodyPr>
          <a:lstStyle/>
          <a:p>
            <a:r>
              <a:rPr lang="en-US" b="1" dirty="0"/>
              <a:t>Dates</a:t>
            </a:r>
          </a:p>
          <a:p>
            <a:pPr lvl="1"/>
            <a:r>
              <a:rPr lang="en-US" dirty="0"/>
              <a:t>If you enter month, day, year, Excel displays the date in </a:t>
            </a:r>
            <a:r>
              <a:rPr lang="en-US" i="1" dirty="0"/>
              <a:t>dd-mmm-yy</a:t>
            </a:r>
            <a:r>
              <a:rPr lang="en-US" dirty="0"/>
              <a:t> format</a:t>
            </a:r>
          </a:p>
          <a:p>
            <a:pPr lvl="1"/>
            <a:r>
              <a:rPr lang="en-US" dirty="0"/>
              <a:t>If you enter only the name of a month, or only the day and year, Excel will not recognize the entry as a date</a:t>
            </a:r>
          </a:p>
          <a:p>
            <a:r>
              <a:rPr lang="en-US" b="1" dirty="0"/>
              <a:t>Times</a:t>
            </a:r>
          </a:p>
          <a:p>
            <a:pPr lvl="1"/>
            <a:r>
              <a:rPr lang="en-US" dirty="0"/>
              <a:t>You must enter hours and minutes at </a:t>
            </a:r>
            <a:br>
              <a:rPr lang="en-US" dirty="0"/>
            </a:br>
            <a:r>
              <a:rPr lang="en-US" dirty="0"/>
              <a:t>a minimum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0359" y="2248302"/>
            <a:ext cx="5114286" cy="17142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5412" y="4494826"/>
            <a:ext cx="4333333" cy="119047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ECBB49-7949-4FAF-B04E-FC8D6F5F0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974A02-9FD8-47F7-8641-662D8000FA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59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Around the Worksheet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Scroll Bars </a:t>
            </a:r>
          </a:p>
          <a:p>
            <a:r>
              <a:rPr lang="en-US" b="1" dirty="0"/>
              <a:t>LEFT, RIGHT, UP, DOWN ARROWS </a:t>
            </a:r>
            <a:r>
              <a:rPr lang="en-US" dirty="0"/>
              <a:t>on the keyboard </a:t>
            </a:r>
          </a:p>
          <a:p>
            <a:r>
              <a:rPr lang="en-US" b="1" dirty="0"/>
              <a:t>HOME</a:t>
            </a:r>
            <a:r>
              <a:rPr lang="en-US" dirty="0"/>
              <a:t> – moves to column A</a:t>
            </a:r>
          </a:p>
          <a:p>
            <a:r>
              <a:rPr lang="en-US" b="1" dirty="0"/>
              <a:t>CTRL+HOME</a:t>
            </a:r>
            <a:r>
              <a:rPr lang="en-US" dirty="0"/>
              <a:t> – moves to cell A1</a:t>
            </a:r>
          </a:p>
          <a:p>
            <a:r>
              <a:rPr lang="en-US" b="1" dirty="0"/>
              <a:t>CTRL+END</a:t>
            </a:r>
            <a:r>
              <a:rPr lang="en-US" dirty="0"/>
              <a:t> – moves to last cell in a data table</a:t>
            </a:r>
          </a:p>
          <a:p>
            <a:r>
              <a:rPr lang="en-US" b="1" dirty="0"/>
              <a:t>CTRL+G </a:t>
            </a:r>
            <a:r>
              <a:rPr lang="en-US" dirty="0"/>
              <a:t>or</a:t>
            </a:r>
            <a:r>
              <a:rPr lang="en-US" b="1" dirty="0"/>
              <a:t> F5</a:t>
            </a:r>
            <a:r>
              <a:rPr lang="en-US" dirty="0"/>
              <a:t> – displays the Go To dialog box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26FDB3-3357-437D-8F2E-5D47FCA81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77A010-8085-4B12-BB83-68E9E54C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7105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Saving Workbooks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Basic Rules for File Names</a:t>
            </a:r>
          </a:p>
          <a:p>
            <a:pPr lvl="1"/>
            <a:r>
              <a:rPr lang="en-US" sz="2400" dirty="0"/>
              <a:t>Maximum of 255 characters</a:t>
            </a:r>
          </a:p>
          <a:p>
            <a:pPr lvl="1"/>
            <a:r>
              <a:rPr lang="en-US" sz="2400" dirty="0"/>
              <a:t>No special characters: </a:t>
            </a:r>
            <a:br>
              <a:rPr lang="en-US" sz="2400" dirty="0"/>
            </a:br>
            <a:r>
              <a:rPr lang="en-US" sz="2400" dirty="0"/>
              <a:t> / : * ? “ &lt; &gt; |</a:t>
            </a:r>
          </a:p>
          <a:p>
            <a:pPr lvl="1"/>
            <a:r>
              <a:rPr lang="en-US" sz="2400" dirty="0"/>
              <a:t>.xlsx extension is automatically</a:t>
            </a:r>
            <a:br>
              <a:rPr lang="en-US" sz="2400" dirty="0"/>
            </a:br>
            <a:r>
              <a:rPr lang="en-US" sz="2400" dirty="0"/>
              <a:t>assigned</a:t>
            </a:r>
          </a:p>
          <a:p>
            <a:pPr marL="457200" lvl="1" indent="0">
              <a:buNone/>
            </a:pPr>
            <a:endParaRPr lang="en-US" sz="1800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337" y="1864658"/>
            <a:ext cx="5517064" cy="2882154"/>
          </a:xfrm>
          <a:prstGeom prst="rect">
            <a:avLst/>
          </a:prstGeom>
          <a:ln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7AAB16-8B0F-4950-AFCA-B1587BF89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0E9E4BC-4862-4B2B-B198-C7AB106C4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20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035" y="1122363"/>
            <a:ext cx="10448365" cy="2387600"/>
          </a:xfrm>
        </p:spPr>
        <p:txBody>
          <a:bodyPr/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Microsoft Excel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Lesson 1:  Introducing Excel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DE7240-113A-44A9-B929-DC23732EC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459D42-4AFD-4284-91B6-BF3BD8F7B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182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Saving Workbooks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727797"/>
            <a:ext cx="6140824" cy="4525963"/>
          </a:xfrm>
        </p:spPr>
        <p:txBody>
          <a:bodyPr>
            <a:normAutofit/>
          </a:bodyPr>
          <a:lstStyle/>
          <a:p>
            <a:r>
              <a:rPr lang="en-US" sz="2600" dirty="0"/>
              <a:t>The first time you save a worksheet, the Save As dialog box will open</a:t>
            </a:r>
          </a:p>
          <a:p>
            <a:pPr lvl="1"/>
            <a:r>
              <a:rPr lang="en-US" dirty="0"/>
              <a:t>after that, you can simply click </a:t>
            </a:r>
            <a:r>
              <a:rPr lang="en-US" b="1" dirty="0"/>
              <a:t>Save</a:t>
            </a:r>
          </a:p>
          <a:p>
            <a:r>
              <a:rPr lang="en-US" sz="2600" dirty="0"/>
              <a:t>Use </a:t>
            </a:r>
            <a:r>
              <a:rPr lang="en-US" sz="2600" b="1" dirty="0"/>
              <a:t>Save As </a:t>
            </a:r>
            <a:r>
              <a:rPr lang="en-US" sz="2600" dirty="0"/>
              <a:t>when you want to save a workbook as a different file type, or with a different name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424" y="1867831"/>
            <a:ext cx="4376364" cy="230841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1279A3-D5E2-4B05-9E58-5E394AD57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6A46B53-F12B-4647-8179-1E210F8B2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402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New Workbook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create a new blank workbook: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 click </a:t>
            </a:r>
            <a:r>
              <a:rPr lang="en-US" b="1" dirty="0"/>
              <a:t>New</a:t>
            </a:r>
            <a:r>
              <a:rPr lang="en-US" dirty="0"/>
              <a:t>, then </a:t>
            </a:r>
            <a:br>
              <a:rPr lang="en-US" dirty="0"/>
            </a:br>
            <a:r>
              <a:rPr lang="en-US" dirty="0"/>
              <a:t>click </a:t>
            </a:r>
            <a:r>
              <a:rPr lang="en-US" b="1" dirty="0"/>
              <a:t>Blank workbook</a:t>
            </a:r>
            <a:r>
              <a:rPr lang="en-US" dirty="0"/>
              <a:t>; or</a:t>
            </a:r>
            <a:endParaRPr lang="en-US" b="1" dirty="0"/>
          </a:p>
          <a:p>
            <a:pPr lvl="1"/>
            <a:r>
              <a:rPr lang="en-US" dirty="0"/>
              <a:t>Press CTRL+N</a:t>
            </a:r>
          </a:p>
          <a:p>
            <a:r>
              <a:rPr lang="en-US" dirty="0"/>
              <a:t>To create a new workbook</a:t>
            </a:r>
            <a:br>
              <a:rPr lang="en-US" dirty="0"/>
            </a:br>
            <a:r>
              <a:rPr lang="en-US" dirty="0"/>
              <a:t>from a template, click </a:t>
            </a:r>
            <a:r>
              <a:rPr lang="en-US" b="1" dirty="0"/>
              <a:t>File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click </a:t>
            </a:r>
            <a:r>
              <a:rPr lang="en-US" b="1" dirty="0"/>
              <a:t>New</a:t>
            </a:r>
            <a:r>
              <a:rPr lang="en-US" dirty="0"/>
              <a:t> and then click </a:t>
            </a:r>
            <a:br>
              <a:rPr lang="en-US" dirty="0"/>
            </a:br>
            <a:r>
              <a:rPr lang="en-US" dirty="0"/>
              <a:t>the template you want </a:t>
            </a:r>
            <a:br>
              <a:rPr lang="en-US" dirty="0"/>
            </a:br>
            <a:r>
              <a:rPr lang="en-US" dirty="0"/>
              <a:t>to use</a:t>
            </a: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962" y="2284121"/>
            <a:ext cx="6731568" cy="3121595"/>
          </a:xfrm>
          <a:prstGeom prst="rect">
            <a:avLst/>
          </a:prstGeom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D7F6C5C-A952-4786-8B6D-58F55DCEE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9E2F7D9-5613-4EB5-9F2B-C50A5773D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697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Switching Between Workbooks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199" y="1825625"/>
            <a:ext cx="10531550" cy="4351338"/>
          </a:xfrm>
        </p:spPr>
        <p:txBody>
          <a:bodyPr>
            <a:normAutofit/>
          </a:bodyPr>
          <a:lstStyle/>
          <a:p>
            <a:r>
              <a:rPr lang="en-US" dirty="0"/>
              <a:t>On the View tab, in the Window group, click </a:t>
            </a:r>
            <a:r>
              <a:rPr lang="en-US" b="1" dirty="0"/>
              <a:t>Switch Windows</a:t>
            </a:r>
            <a:r>
              <a:rPr lang="en-US" dirty="0"/>
              <a:t>; </a:t>
            </a:r>
            <a:br>
              <a:rPr lang="en-US" dirty="0"/>
            </a:br>
            <a:r>
              <a:rPr lang="en-US" dirty="0"/>
              <a:t>or</a:t>
            </a:r>
          </a:p>
          <a:p>
            <a:endParaRPr lang="en-US" b="1" dirty="0"/>
          </a:p>
          <a:p>
            <a:r>
              <a:rPr lang="en-US" dirty="0"/>
              <a:t>Point at the </a:t>
            </a:r>
            <a:r>
              <a:rPr lang="en-US" b="1" dirty="0"/>
              <a:t>Excel</a:t>
            </a:r>
            <a:r>
              <a:rPr lang="en-US" dirty="0"/>
              <a:t> button on the taskbar to </a:t>
            </a:r>
            <a:br>
              <a:rPr lang="en-US" dirty="0"/>
            </a:br>
            <a:r>
              <a:rPr lang="en-US" dirty="0"/>
              <a:t>display a preview of each open workbook; or</a:t>
            </a:r>
          </a:p>
          <a:p>
            <a:r>
              <a:rPr lang="en-US" dirty="0"/>
              <a:t>Press CTRL+TAB to jump to the next open workbook; or </a:t>
            </a:r>
          </a:p>
          <a:p>
            <a:r>
              <a:rPr lang="en-US" dirty="0"/>
              <a:t>If using cascade view, click the title bar for the  appropriate workbook to pull it to the front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936" y="1767569"/>
            <a:ext cx="1177925" cy="110680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8"/>
          <a:stretch/>
        </p:blipFill>
        <p:spPr>
          <a:xfrm>
            <a:off x="7685205" y="3200219"/>
            <a:ext cx="3800656" cy="915035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9D4E21-CB34-4844-9323-57CC19E1C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74D6EA-64C9-448B-8BD7-810FD3AE4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1985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Opening a Workbook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/>
              <a:t>On startup, click the desired </a:t>
            </a:r>
            <a:br>
              <a:rPr lang="en-US" dirty="0"/>
            </a:br>
            <a:r>
              <a:rPr lang="en-US" dirty="0"/>
              <a:t>workbook in the Recent list or </a:t>
            </a:r>
            <a:br>
              <a:rPr lang="en-US" dirty="0"/>
            </a:br>
            <a:r>
              <a:rPr lang="en-US" dirty="0"/>
              <a:t>click </a:t>
            </a:r>
            <a:r>
              <a:rPr lang="en-US" b="1" dirty="0"/>
              <a:t>Open Other Workbooks</a:t>
            </a:r>
            <a:r>
              <a:rPr lang="en-US" dirty="0"/>
              <a:t>; </a:t>
            </a:r>
            <a:br>
              <a:rPr lang="en-US" dirty="0"/>
            </a:br>
            <a:r>
              <a:rPr lang="en-US" dirty="0"/>
              <a:t>or</a:t>
            </a:r>
            <a:endParaRPr lang="en-US" b="1" dirty="0"/>
          </a:p>
          <a:p>
            <a:pPr marL="285750" indent="-285750"/>
            <a:r>
              <a:rPr lang="en-US" dirty="0"/>
              <a:t>Right-click the Excel Quick </a:t>
            </a:r>
            <a:br>
              <a:rPr lang="en-US" dirty="0"/>
            </a:br>
            <a:r>
              <a:rPr lang="en-US" dirty="0"/>
              <a:t>Launch icon in the taskbar and </a:t>
            </a:r>
            <a:br>
              <a:rPr lang="en-US" dirty="0"/>
            </a:br>
            <a:r>
              <a:rPr lang="en-US" dirty="0"/>
              <a:t>select the desired workbook from the list of Recent Workbooks; or</a:t>
            </a:r>
          </a:p>
          <a:p>
            <a:pPr marL="285750" indent="-285750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 click </a:t>
            </a:r>
            <a:r>
              <a:rPr lang="en-US" b="1" dirty="0"/>
              <a:t>Open</a:t>
            </a:r>
            <a:r>
              <a:rPr lang="en-US" dirty="0"/>
              <a:t>, then click a location from </a:t>
            </a:r>
            <a:r>
              <a:rPr lang="en-US" b="1" dirty="0"/>
              <a:t>Recent Workbooks</a:t>
            </a:r>
            <a:r>
              <a:rPr lang="en-US" dirty="0"/>
              <a:t>; or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397"/>
          <a:stretch/>
        </p:blipFill>
        <p:spPr>
          <a:xfrm>
            <a:off x="5569274" y="1751151"/>
            <a:ext cx="6013125" cy="244102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C860C2-2FAF-41A8-BEBE-47D1D0881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8F98DBE-72F5-4C75-939D-12D25983C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6198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Opening a Workbook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 click </a:t>
            </a:r>
            <a:r>
              <a:rPr lang="en-US" b="1" dirty="0"/>
              <a:t>Open</a:t>
            </a:r>
            <a:r>
              <a:rPr lang="en-US" dirty="0"/>
              <a:t>, click </a:t>
            </a:r>
            <a:r>
              <a:rPr lang="en-US" b="1" dirty="0"/>
              <a:t>This PC</a:t>
            </a:r>
            <a:r>
              <a:rPr lang="en-US" dirty="0"/>
              <a:t>, locate the file and click the workbook to open it; or</a:t>
            </a:r>
          </a:p>
          <a:p>
            <a:pPr marL="285750" indent="-285750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 click </a:t>
            </a:r>
            <a:r>
              <a:rPr lang="en-US" b="1" dirty="0"/>
              <a:t>Open</a:t>
            </a:r>
            <a:r>
              <a:rPr lang="en-US" dirty="0"/>
              <a:t>, then click </a:t>
            </a:r>
            <a:br>
              <a:rPr lang="en-US" dirty="0"/>
            </a:br>
            <a:r>
              <a:rPr lang="en-US" b="1" dirty="0"/>
              <a:t>Browse</a:t>
            </a:r>
            <a:r>
              <a:rPr lang="en-US" dirty="0"/>
              <a:t> to display the Open dialog </a:t>
            </a:r>
            <a:br>
              <a:rPr lang="en-US" dirty="0"/>
            </a:br>
            <a:r>
              <a:rPr lang="en-US" dirty="0"/>
              <a:t>box; or</a:t>
            </a:r>
          </a:p>
          <a:p>
            <a:pPr marL="285750" indent="-285750"/>
            <a:r>
              <a:rPr lang="en-US" dirty="0"/>
              <a:t>Press CTRL+O or CTRL+F12 to display </a:t>
            </a:r>
            <a:br>
              <a:rPr lang="en-US" dirty="0"/>
            </a:br>
            <a:r>
              <a:rPr lang="en-US" dirty="0"/>
              <a:t>the Open dialog box </a:t>
            </a: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680" y="2335139"/>
            <a:ext cx="4848045" cy="2645794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6C7CE4C-5921-4858-84BE-058A943F4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49E2E18-F2B3-4340-87B3-5C3549906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3180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a Workbook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 and then click </a:t>
            </a:r>
            <a:r>
              <a:rPr lang="en-US" b="1" dirty="0"/>
              <a:t>Close</a:t>
            </a:r>
            <a:r>
              <a:rPr lang="en-US" dirty="0"/>
              <a:t>; or</a:t>
            </a:r>
          </a:p>
          <a:p>
            <a:pPr marL="285750" indent="-285750"/>
            <a:r>
              <a:rPr lang="en-US" dirty="0"/>
              <a:t>Press CTRL+W; or</a:t>
            </a:r>
          </a:p>
          <a:p>
            <a:pPr marL="285750" indent="-285750"/>
            <a:r>
              <a:rPr lang="en-US" dirty="0"/>
              <a:t>Press CTRL+F4; or</a:t>
            </a:r>
          </a:p>
          <a:p>
            <a:pPr marL="285750" indent="-285750"/>
            <a:r>
              <a:rPr lang="en-US" dirty="0"/>
              <a:t>Click the      </a:t>
            </a:r>
            <a:r>
              <a:rPr lang="en-US" b="1" dirty="0"/>
              <a:t>Close </a:t>
            </a:r>
            <a:r>
              <a:rPr lang="en-US" dirty="0"/>
              <a:t>button</a:t>
            </a: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6916" y="3358535"/>
            <a:ext cx="293779" cy="19815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DFB4913-A2CA-4491-BBD0-C0E8FC376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7638663-663D-465E-B4EE-B66A5A06D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7660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Segoe UI" panose="020B0502040204020203" pitchFamily="34" charset="0"/>
                <a:cs typeface="Segoe UI" panose="020B0502040204020203" pitchFamily="34" charset="0"/>
              </a:rPr>
              <a:t>Working with the Compatibility Mode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1656001"/>
            <a:ext cx="7099495" cy="4525963"/>
          </a:xfrm>
        </p:spPr>
        <p:txBody>
          <a:bodyPr/>
          <a:lstStyle/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Compatibility Mode allows you to work with files saved in earlier versions of Excel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When converting a new workbook to an older format, use the Compatibility Checker to see which features will not be supported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File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, click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Info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, click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Check for issues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, then click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Check Compatibility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Content Placeholder 6"/>
          <p:cNvPicPr>
            <a:picLocks noGrp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835" y="1752053"/>
            <a:ext cx="3337097" cy="3479637"/>
          </a:xfrm>
          <a:prstGeom prst="rect">
            <a:avLst/>
          </a:prstGeom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165F668-A478-4785-A9C5-09FDA8783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F08B9-EE4B-4A5A-BD97-84CBB30EE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426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Cells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566352"/>
              </p:ext>
            </p:extLst>
          </p:nvPr>
        </p:nvGraphicFramePr>
        <p:xfrm>
          <a:off x="712824" y="1768462"/>
          <a:ext cx="10553700" cy="3427964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735827">
                  <a:extLst>
                    <a:ext uri="{9D8B030D-6E8A-4147-A177-3AD203B41FA5}">
                      <a16:colId xmlns:a16="http://schemas.microsoft.com/office/drawing/2014/main" val="3168216141"/>
                    </a:ext>
                  </a:extLst>
                </a:gridCol>
                <a:gridCol w="7817873">
                  <a:extLst>
                    <a:ext uri="{9D8B030D-6E8A-4147-A177-3AD203B41FA5}">
                      <a16:colId xmlns:a16="http://schemas.microsoft.com/office/drawing/2014/main" val="3167364266"/>
                    </a:ext>
                  </a:extLst>
                </a:gridCol>
              </a:tblGrid>
              <a:tr h="61603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Single cell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Click the cell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9029535"/>
                  </a:ext>
                </a:extLst>
              </a:tr>
              <a:tr h="96382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Extend the selection</a:t>
                      </a: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Click a cell, press and hold the left mouse button, drag to the end of the desired range, and then release the mouse button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60312714"/>
                  </a:ext>
                </a:extLst>
              </a:tr>
              <a:tr h="6160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Entire row</a:t>
                      </a: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Click the row heading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6113822"/>
                  </a:ext>
                </a:extLst>
              </a:tr>
              <a:tr h="61603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Entire column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Click the column heading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4498373"/>
                  </a:ext>
                </a:extLst>
              </a:tr>
              <a:tr h="61603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Entire worksheet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Click the </a:t>
                      </a: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Select All</a:t>
                      </a: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button in the top left corner of the worksheet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1476489"/>
                  </a:ext>
                </a:extLst>
              </a:tr>
            </a:tbl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3D8E29-5AC6-4E96-A10A-611FB0509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8987FE-7CDA-4703-A49B-95C82E59A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51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Cells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571256"/>
              </p:ext>
            </p:extLst>
          </p:nvPr>
        </p:nvGraphicFramePr>
        <p:xfrm>
          <a:off x="712823" y="1677214"/>
          <a:ext cx="10757517" cy="462879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382069">
                  <a:extLst>
                    <a:ext uri="{9D8B030D-6E8A-4147-A177-3AD203B41FA5}">
                      <a16:colId xmlns:a16="http://schemas.microsoft.com/office/drawing/2014/main" val="3168216141"/>
                    </a:ext>
                  </a:extLst>
                </a:gridCol>
                <a:gridCol w="8375448">
                  <a:extLst>
                    <a:ext uri="{9D8B030D-6E8A-4147-A177-3AD203B41FA5}">
                      <a16:colId xmlns:a16="http://schemas.microsoft.com/office/drawing/2014/main" val="3167364266"/>
                    </a:ext>
                  </a:extLst>
                </a:gridCol>
              </a:tblGrid>
              <a:tr h="1032219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Make a selection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Click the beginning cell in the range, point to the ending cell in the range, and then press and hold SHIFT while clicking the ending cell in range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5967526"/>
                  </a:ext>
                </a:extLst>
              </a:tr>
              <a:tr h="81959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Extend/shrink selection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Press and hold SHIFT and click inside the previously selected range to shrink the selection, or click outside the range to extend the selection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738221"/>
                  </a:ext>
                </a:extLst>
              </a:tr>
              <a:tr h="1149424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Non-adjacent columns, rows,</a:t>
                      </a: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or </a:t>
                      </a: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cells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Click the cell, column, or row; move the pointer to the next cell, column, or row, press and hold CTRL, then click and drag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57474"/>
                  </a:ext>
                </a:extLst>
              </a:tr>
              <a:tr h="596318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Extend row selection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Click the row number, press and hold the left mouse button, then drag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7851107"/>
                  </a:ext>
                </a:extLst>
              </a:tr>
              <a:tr h="798211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Extend column selection 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Click the column letter, press and hold the left mouse button, then drag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1343990"/>
                  </a:ext>
                </a:extLst>
              </a:tr>
            </a:tbl>
          </a:graphicData>
        </a:graphic>
      </p:graphicFrame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56DE0D-48CB-458D-95EE-DC342B260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DA888E-D695-4687-B881-CCB87B0AA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5198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30601"/>
            <a:ext cx="5384800" cy="4525963"/>
          </a:xfrm>
        </p:spPr>
        <p:txBody>
          <a:bodyPr>
            <a:noAutofit/>
          </a:bodyPr>
          <a:lstStyle/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understand what an electronic spreadsheet is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understand what Excel is and what it can do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identify elements on the Excel screen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understand some basic terminology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use the Quick Access Toolbar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move around in Excel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use keyboard shortcuts</a:t>
            </a:r>
          </a:p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30601"/>
            <a:ext cx="5497869" cy="45259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enter text, numbers, dates, and times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move around a worksheet 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use the Backstage view to save, create new, open, and close a workbook 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switch between workbooks 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save in a previous Excel version format, and check for compatibility issues 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select cells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20001"/>
            <a:ext cx="10760149" cy="691940"/>
          </a:xfrm>
        </p:spPr>
        <p:txBody>
          <a:bodyPr>
            <a:noAutofit/>
          </a:bodyPr>
          <a:lstStyle/>
          <a:p>
            <a:r>
              <a:rPr lang="en-US" sz="4400" dirty="0">
                <a:latin typeface="Segoe UI" panose="020B0502040204020203" pitchFamily="34" charset="0"/>
                <a:cs typeface="Segoe UI" panose="020B0502040204020203" pitchFamily="34" charset="0"/>
              </a:rPr>
              <a:t>Lesson Summary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C544D-6441-4AB8-A309-18B46406D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490C7-953B-43F6-8343-FDD5AEB4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07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4874" y="1641714"/>
            <a:ext cx="5384800" cy="4525963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understand what an electronic spreadsheet is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understand what Excel is and what it can do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identify elements on the Excel screen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understand some basic terminology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use the Quick Access Toolbar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move around in Excel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use keyboard shortcuts</a:t>
            </a:r>
          </a:p>
          <a:p>
            <a:endParaRPr lang="en-US" sz="20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6012" y="1641713"/>
            <a:ext cx="5489481" cy="4525963"/>
          </a:xfrm>
        </p:spPr>
        <p:txBody>
          <a:bodyPr>
            <a:noAutofit/>
          </a:bodyPr>
          <a:lstStyle/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enter text, numbers, dates, and times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move around a worksheet 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use the Backstage view to save, create new, open, and close a workbook 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switch between workbooks 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save in a previous Excel version format, and check for compatibility issues</a:t>
            </a: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select cells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20001"/>
            <a:ext cx="10760149" cy="745728"/>
          </a:xfrm>
        </p:spPr>
        <p:txBody>
          <a:bodyPr>
            <a:noAutofit/>
          </a:bodyPr>
          <a:lstStyle/>
          <a:p>
            <a:r>
              <a:rPr lang="en-US" sz="4400" dirty="0">
                <a:latin typeface="Segoe UI" panose="020B0502040204020203" pitchFamily="34" charset="0"/>
                <a:cs typeface="Segoe UI" panose="020B0502040204020203" pitchFamily="34" charset="0"/>
              </a:rPr>
              <a:t>Lesson Objectives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4CD1C07-8DC3-490D-BEF3-8BBF71954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F00F380-25EB-4EF8-8E6C-5AF9E3735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69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Excel?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Excel is an electronic spreadsheet program used for analyzing and presenting information</a:t>
            </a:r>
          </a:p>
          <a:p>
            <a:r>
              <a:rPr lang="en-US" dirty="0"/>
              <a:t>Excel consists of three programs in one</a:t>
            </a:r>
          </a:p>
          <a:p>
            <a:pPr lvl="1"/>
            <a:r>
              <a:rPr lang="en-US" dirty="0"/>
              <a:t>Spreadsheet</a:t>
            </a:r>
          </a:p>
          <a:p>
            <a:pPr lvl="1"/>
            <a:r>
              <a:rPr lang="en-US" dirty="0"/>
              <a:t>Graphics</a:t>
            </a:r>
          </a:p>
          <a:p>
            <a:pPr lvl="1"/>
            <a:r>
              <a:rPr lang="en-US" dirty="0"/>
              <a:t>Database</a:t>
            </a:r>
          </a:p>
          <a:p>
            <a:pPr lvl="1"/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510F0D-720F-413A-83B6-410EC1C92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807EEC-7025-4AFE-9FA6-B94146A43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12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028" y="2009191"/>
            <a:ext cx="9224363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Start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, then select the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Excel 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tile</a:t>
            </a:r>
          </a:p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Click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Start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, select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All apps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, then click/tap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Excel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Click the </a:t>
            </a:r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Excel Quick Launch </a:t>
            </a: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icon in the taskbar</a:t>
            </a:r>
          </a:p>
          <a:p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20001"/>
            <a:ext cx="10760149" cy="772623"/>
          </a:xfrm>
        </p:spPr>
        <p:txBody>
          <a:bodyPr>
            <a:noAutofit/>
          </a:bodyPr>
          <a:lstStyle/>
          <a:p>
            <a:r>
              <a:rPr lang="en-US" sz="4400" dirty="0">
                <a:latin typeface="Segoe UI" panose="020B0502040204020203" pitchFamily="34" charset="0"/>
                <a:cs typeface="Segoe UI" panose="020B0502040204020203" pitchFamily="34" charset="0"/>
              </a:rPr>
              <a:t>Starting Excel</a:t>
            </a: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055" y="1776140"/>
            <a:ext cx="1051017" cy="1051017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6455" y="3105708"/>
            <a:ext cx="1349617" cy="324468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0391" y="3790016"/>
            <a:ext cx="465681" cy="43010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7DCCE1-189F-44F5-A5DE-7C08A3259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364D1A7-C689-45FB-83E5-6ED49BF60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222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Looking at the Screen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69001E-79A7-49FC-9376-A5C7BC008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254002-5EDC-4066-A0F4-418E0CD88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62906A-F2B4-4BB3-A1FA-031AEC6BAE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08" y="1414716"/>
            <a:ext cx="6219048" cy="5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779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11141" y="1727438"/>
            <a:ext cx="5384800" cy="4525963"/>
          </a:xfrm>
        </p:spPr>
        <p:txBody>
          <a:bodyPr/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Workbook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A single Excel file containing one or more worksheets</a:t>
            </a:r>
          </a:p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Worksheet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An arrangement of cells in rows and columns</a:t>
            </a:r>
          </a:p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Cell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The intersection of a row and column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22127" y="1727438"/>
            <a:ext cx="5384800" cy="4525963"/>
          </a:xfrm>
        </p:spPr>
        <p:txBody>
          <a:bodyPr/>
          <a:lstStyle/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Cell Address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The column-by-row intersection point of a cell (for example, B6)</a:t>
            </a:r>
          </a:p>
          <a:p>
            <a:r>
              <a:rPr lang="en-US" b="1" dirty="0">
                <a:latin typeface="Segoe UI" panose="020B0502040204020203" pitchFamily="34" charset="0"/>
                <a:cs typeface="Segoe UI" panose="020B0502040204020203" pitchFamily="34" charset="0"/>
              </a:rPr>
              <a:t>Sizing</a:t>
            </a:r>
          </a:p>
          <a:p>
            <a:pPr lvl="1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When the window is not maximized, use the mouse pointer at any of the four edges or corners of the window to adjust the window’s width and height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>
                <a:latin typeface="Segoe UI" panose="020B0502040204020203" pitchFamily="34" charset="0"/>
                <a:cs typeface="Segoe UI" panose="020B0502040204020203" pitchFamily="34" charset="0"/>
              </a:rPr>
              <a:t>Understanding Basic Terminology</a:t>
            </a:r>
          </a:p>
        </p:txBody>
      </p:sp>
      <p:pic>
        <p:nvPicPr>
          <p:cNvPr id="9" name="Picture 8" descr="Description: dh horiz arrow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3" t="20003" r="11113" b="24004"/>
          <a:stretch>
            <a:fillRect/>
          </a:stretch>
        </p:blipFill>
        <p:spPr bwMode="auto">
          <a:xfrm>
            <a:off x="9217303" y="5189322"/>
            <a:ext cx="307867" cy="217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Description: dh vert arrow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8" r="31116"/>
          <a:stretch>
            <a:fillRect/>
          </a:stretch>
        </p:blipFill>
        <p:spPr bwMode="auto">
          <a:xfrm>
            <a:off x="10040343" y="5080702"/>
            <a:ext cx="126612" cy="343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Description: sizing in corner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8823" y="5098693"/>
            <a:ext cx="307867" cy="3078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2D0F03-32E3-4CCC-8F94-E868DA3B6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10E64B-0BCE-4100-BE02-99DEEBF79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68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Mouse Symbols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357" y="1763895"/>
            <a:ext cx="8736126" cy="404523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81F4F6-DCA8-4CC3-B263-AF9CFCA44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494580"/>
            <a:ext cx="3860800" cy="365125"/>
          </a:xfrm>
        </p:spPr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F5E9D0-397F-4E56-AB30-720A87185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747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>
                <a:latin typeface="Segoe UI" panose="020B0502040204020203" pitchFamily="34" charset="0"/>
                <a:cs typeface="Segoe UI" panose="020B0502040204020203" pitchFamily="34" charset="0"/>
              </a:rPr>
              <a:t>Using the Quick Access Toolbar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727797"/>
            <a:ext cx="6946900" cy="4525963"/>
          </a:xfrm>
        </p:spPr>
        <p:txBody>
          <a:bodyPr/>
          <a:lstStyle/>
          <a:p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Contains buttons for frequently used commands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1FB663-A9B4-4E72-A1AA-6E4234F8B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1B5F58-916D-4142-AA8D-63BD36C76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5945" y="1846264"/>
            <a:ext cx="3195900" cy="167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16145"/>
      </p:ext>
    </p:extLst>
  </p:cSld>
  <p:clrMapOvr>
    <a:masterClrMapping/>
  </p:clrMapOvr>
</p:sld>
</file>

<file path=ppt/theme/theme1.xml><?xml version="1.0" encoding="utf-8"?>
<a:theme xmlns:a="http://schemas.openxmlformats.org/drawingml/2006/main" name="pptB060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pptB060.tmp</Template>
  <TotalTime>1730</TotalTime>
  <Words>1294</Words>
  <Application>Microsoft Office PowerPoint</Application>
  <PresentationFormat>Widescreen</PresentationFormat>
  <Paragraphs>270</Paragraphs>
  <Slides>29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Segoe UI</vt:lpstr>
      <vt:lpstr>pptB060.tmp</vt:lpstr>
      <vt:lpstr>Custom Design</vt:lpstr>
      <vt:lpstr>PowerPoint Presentation</vt:lpstr>
      <vt:lpstr>Microsoft Excel</vt:lpstr>
      <vt:lpstr>Lesson Objectives</vt:lpstr>
      <vt:lpstr>What is Excel?</vt:lpstr>
      <vt:lpstr>Starting Excel</vt:lpstr>
      <vt:lpstr>Looking at the Screen</vt:lpstr>
      <vt:lpstr>Understanding Basic Terminology</vt:lpstr>
      <vt:lpstr>Mouse Symbols</vt:lpstr>
      <vt:lpstr>Using the Quick Access Toolbar</vt:lpstr>
      <vt:lpstr>Using the Ribbon</vt:lpstr>
      <vt:lpstr>Using the Ribbon</vt:lpstr>
      <vt:lpstr>Using the Ribbon</vt:lpstr>
      <vt:lpstr>Identifying Screen Symbols</vt:lpstr>
      <vt:lpstr>Types of Data</vt:lpstr>
      <vt:lpstr>Entering Text</vt:lpstr>
      <vt:lpstr>Entering Numbers</vt:lpstr>
      <vt:lpstr>Entering Dates and Times</vt:lpstr>
      <vt:lpstr>Moving Around the Worksheet</vt:lpstr>
      <vt:lpstr>Saving Workbooks</vt:lpstr>
      <vt:lpstr>Saving Workbooks</vt:lpstr>
      <vt:lpstr>Creating a New Workbook</vt:lpstr>
      <vt:lpstr>Switching Between Workbooks </vt:lpstr>
      <vt:lpstr>Opening a Workbook</vt:lpstr>
      <vt:lpstr>Opening a Workbook</vt:lpstr>
      <vt:lpstr>Closing a Workbook</vt:lpstr>
      <vt:lpstr>Working with the Compatibility Mode</vt:lpstr>
      <vt:lpstr>Selecting Cells</vt:lpstr>
      <vt:lpstr>Selecting Cells</vt:lpstr>
      <vt:lpstr>Lesson Summary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Microsoft® Office Excel 2016</dc:title>
  <dc:creator>Mary E. Yeatts</dc:creator>
  <cp:lastModifiedBy>Irina Heer</cp:lastModifiedBy>
  <cp:revision>200</cp:revision>
  <cp:lastPrinted>2016-12-05T15:12:34Z</cp:lastPrinted>
  <dcterms:created xsi:type="dcterms:W3CDTF">2016-12-01T20:19:25Z</dcterms:created>
  <dcterms:modified xsi:type="dcterms:W3CDTF">2019-08-30T18:57:23Z</dcterms:modified>
</cp:coreProperties>
</file>